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43891200" cy="32918400"/>
  <p:notesSz cx="7004050" cy="9290050"/>
  <p:defaultTextStyle>
    <a:defPPr>
      <a:defRPr lang="en-US"/>
    </a:defPPr>
    <a:lvl1pPr marL="0" algn="l" defTabSz="3291279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1pPr>
    <a:lvl2pPr marL="1645640" algn="l" defTabSz="3291279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2pPr>
    <a:lvl3pPr marL="3291279" algn="l" defTabSz="3291279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3pPr>
    <a:lvl4pPr marL="4936919" algn="l" defTabSz="3291279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4pPr>
    <a:lvl5pPr marL="6582559" algn="l" defTabSz="3291279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5pPr>
    <a:lvl6pPr marL="8228198" algn="l" defTabSz="3291279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6pPr>
    <a:lvl7pPr marL="9873837" algn="l" defTabSz="3291279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7pPr>
    <a:lvl8pPr marL="11519478" algn="l" defTabSz="3291279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8pPr>
    <a:lvl9pPr marL="13165118" algn="l" defTabSz="3291279" rtl="0" eaLnBrk="1" latinLnBrk="0" hangingPunct="1">
      <a:defRPr sz="6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  <p15:guide id="3" orient="horz" pos="288" userDrawn="1">
          <p15:clr>
            <a:srgbClr val="A4A3A4"/>
          </p15:clr>
        </p15:guide>
        <p15:guide id="4" orient="horz" pos="2304" userDrawn="1">
          <p15:clr>
            <a:srgbClr val="A4A3A4"/>
          </p15:clr>
        </p15:guide>
        <p15:guide id="5" pos="9408" userDrawn="1">
          <p15:clr>
            <a:srgbClr val="A4A3A4"/>
          </p15:clr>
        </p15:guide>
        <p15:guide id="7" pos="26784" userDrawn="1">
          <p15:clr>
            <a:srgbClr val="A4A3A4"/>
          </p15:clr>
        </p15:guide>
        <p15:guide id="8" pos="20832" userDrawn="1">
          <p15:clr>
            <a:srgbClr val="A4A3A4"/>
          </p15:clr>
        </p15:guide>
        <p15:guide id="9" pos="288" userDrawn="1">
          <p15:clr>
            <a:srgbClr val="A4A3A4"/>
          </p15:clr>
        </p15:guide>
        <p15:guide id="10" orient="horz" pos="3456" userDrawn="1">
          <p15:clr>
            <a:srgbClr val="A4A3A4"/>
          </p15:clr>
        </p15:guide>
        <p15:guide id="11" pos="27072" userDrawn="1">
          <p15:clr>
            <a:srgbClr val="A4A3A4"/>
          </p15:clr>
        </p15:guide>
        <p15:guide id="12" pos="13632" userDrawn="1">
          <p15:clr>
            <a:srgbClr val="A4A3A4"/>
          </p15:clr>
        </p15:guide>
        <p15:guide id="13" pos="21120" userDrawn="1">
          <p15:clr>
            <a:srgbClr val="A4A3A4"/>
          </p15:clr>
        </p15:guide>
        <p15:guide id="14" orient="horz" pos="20448" userDrawn="1">
          <p15:clr>
            <a:srgbClr val="A4A3A4"/>
          </p15:clr>
        </p15:guide>
        <p15:guide id="15" pos="27360" userDrawn="1">
          <p15:clr>
            <a:srgbClr val="A4A3A4"/>
          </p15:clr>
        </p15:guide>
        <p15:guide id="16" pos="20688" userDrawn="1">
          <p15:clr>
            <a:srgbClr val="A4A3A4"/>
          </p15:clr>
        </p15:guide>
        <p15:guide id="17" pos="6960" userDrawn="1">
          <p15:clr>
            <a:srgbClr val="A4A3A4"/>
          </p15:clr>
        </p15:guide>
        <p15:guide id="18" orient="horz" pos="17616" userDrawn="1">
          <p15:clr>
            <a:srgbClr val="A4A3A4"/>
          </p15:clr>
        </p15:guide>
        <p15:guide id="19" pos="13920" userDrawn="1">
          <p15:clr>
            <a:srgbClr val="A4A3A4"/>
          </p15:clr>
        </p15:guide>
        <p15:guide id="20" pos="14208" userDrawn="1">
          <p15:clr>
            <a:srgbClr val="A4A3A4"/>
          </p15:clr>
        </p15:guide>
        <p15:guide id="21" pos="7248" userDrawn="1">
          <p15:clr>
            <a:srgbClr val="A4A3A4"/>
          </p15:clr>
        </p15:guide>
        <p15:guide id="22" pos="576" userDrawn="1">
          <p15:clr>
            <a:srgbClr val="A4A3A4"/>
          </p15:clr>
        </p15:guide>
        <p15:guide id="23" pos="6816" userDrawn="1">
          <p15:clr>
            <a:srgbClr val="A4A3A4"/>
          </p15:clr>
        </p15:guide>
        <p15:guide id="24" pos="65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B0B"/>
    <a:srgbClr val="DEA310"/>
    <a:srgbClr val="D2A500"/>
    <a:srgbClr val="E6B500"/>
    <a:srgbClr val="00244F"/>
    <a:srgbClr val="D3D3D3"/>
    <a:srgbClr val="A7A7A7"/>
    <a:srgbClr val="C49A00"/>
    <a:srgbClr val="1B3049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94" autoAdjust="0"/>
    <p:restoredTop sz="96940" autoAdjust="0"/>
  </p:normalViewPr>
  <p:slideViewPr>
    <p:cSldViewPr>
      <p:cViewPr varScale="1">
        <p:scale>
          <a:sx n="18" d="100"/>
          <a:sy n="18" d="100"/>
        </p:scale>
        <p:origin x="1781" y="106"/>
      </p:cViewPr>
      <p:guideLst>
        <p:guide orient="horz" pos="10368"/>
        <p:guide pos="13824"/>
        <p:guide orient="horz" pos="288"/>
        <p:guide orient="horz" pos="2304"/>
        <p:guide pos="9408"/>
        <p:guide pos="26784"/>
        <p:guide pos="20832"/>
        <p:guide pos="288"/>
        <p:guide orient="horz" pos="3456"/>
        <p:guide pos="27072"/>
        <p:guide pos="13632"/>
        <p:guide pos="21120"/>
        <p:guide orient="horz" pos="20448"/>
        <p:guide pos="27360"/>
        <p:guide pos="20688"/>
        <p:guide pos="6960"/>
        <p:guide orient="horz" pos="17616"/>
        <p:guide pos="13920"/>
        <p:guide pos="14208"/>
        <p:guide pos="7248"/>
        <p:guide pos="576"/>
        <p:guide pos="6816"/>
        <p:guide pos="65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43159680" y="0"/>
            <a:ext cx="731520" cy="32918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8" tIns="34284" rIns="68568" bIns="34284"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3" y="0"/>
            <a:ext cx="731520" cy="32918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8" tIns="34284" rIns="68568" bIns="34284"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43891200" cy="41148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8" tIns="34284" rIns="68568" bIns="34284"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0" y="28803600"/>
            <a:ext cx="43891200" cy="4114800"/>
          </a:xfrm>
          <a:prstGeom prst="rect">
            <a:avLst/>
          </a:prstGeom>
          <a:solidFill>
            <a:srgbClr val="A7A7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8" tIns="34284" rIns="68568" bIns="34284"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944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665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329128" tIns="164564" rIns="329128" bIns="164564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3"/>
          </a:xfrm>
          <a:prstGeom prst="rect">
            <a:avLst/>
          </a:prstGeom>
        </p:spPr>
        <p:txBody>
          <a:bodyPr vert="horz" lIns="329128" tIns="164564" rIns="329128" bIns="16456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3"/>
            <a:ext cx="10241280" cy="1752600"/>
          </a:xfrm>
          <a:prstGeom prst="rect">
            <a:avLst/>
          </a:prstGeom>
        </p:spPr>
        <p:txBody>
          <a:bodyPr vert="horz" lIns="329128" tIns="164564" rIns="329128" bIns="164564" rtlCol="0" anchor="ctr"/>
          <a:lstStyle>
            <a:lvl1pPr algn="l">
              <a:defRPr sz="4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D6BDF-9D0E-4E2B-85B8-D8F4790360C9}" type="datetimeFigureOut">
              <a:rPr lang="en-US" smtClean="0"/>
              <a:t>11/7/2017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3"/>
            <a:ext cx="13898880" cy="1752600"/>
          </a:xfrm>
          <a:prstGeom prst="rect">
            <a:avLst/>
          </a:prstGeom>
        </p:spPr>
        <p:txBody>
          <a:bodyPr vert="horz" lIns="329128" tIns="164564" rIns="329128" bIns="164564" rtlCol="0" anchor="ctr"/>
          <a:lstStyle>
            <a:lvl1pPr algn="ctr">
              <a:defRPr sz="4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3"/>
            <a:ext cx="10241280" cy="1752600"/>
          </a:xfrm>
          <a:prstGeom prst="rect">
            <a:avLst/>
          </a:prstGeom>
        </p:spPr>
        <p:txBody>
          <a:bodyPr vert="horz" lIns="329128" tIns="164564" rIns="329128" bIns="164564" rtlCol="0" anchor="ctr"/>
          <a:lstStyle>
            <a:lvl1pPr algn="r">
              <a:defRPr sz="4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2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3291279" rtl="0" eaLnBrk="1" latinLnBrk="0" hangingPunct="1"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42" indent="-342842" algn="l" defTabSz="3291279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83" indent="-342842" algn="l" defTabSz="3291279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525" indent="-342842" algn="l" defTabSz="3291279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66" indent="-342842" algn="l" defTabSz="3291279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209" indent="-342842" algn="l" defTabSz="3291279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9051018" indent="-822820" algn="l" defTabSz="3291279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96658" indent="-822820" algn="l" defTabSz="3291279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342297" indent="-822820" algn="l" defTabSz="3291279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3987936" indent="-822820" algn="l" defTabSz="3291279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279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645640" algn="l" defTabSz="3291279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291279" algn="l" defTabSz="3291279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4936919" algn="l" defTabSz="3291279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6582559" algn="l" defTabSz="3291279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8228198" algn="l" defTabSz="3291279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6pPr>
      <a:lvl7pPr marL="9873837" algn="l" defTabSz="3291279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7pPr>
      <a:lvl8pPr marL="11519478" algn="l" defTabSz="3291279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8pPr>
      <a:lvl9pPr marL="13165118" algn="l" defTabSz="3291279" rtl="0" eaLnBrk="1" latinLnBrk="0" hangingPunct="1">
        <a:defRPr sz="6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13930A3F-EB81-4D6A-B847-0F14C0D94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21" y="5323182"/>
            <a:ext cx="10195560" cy="6797039"/>
          </a:xfrm>
          <a:prstGeom prst="rect">
            <a:avLst/>
          </a:prstGeom>
          <a:ln w="50800">
            <a:solidFill>
              <a:schemeClr val="accent1">
                <a:shade val="50000"/>
              </a:schemeClr>
            </a:solidFill>
          </a:ln>
          <a:effectLst>
            <a:softEdge rad="0"/>
          </a:effectLst>
        </p:spPr>
      </p:pic>
      <p:grpSp>
        <p:nvGrpSpPr>
          <p:cNvPr id="22" name="Group 21"/>
          <p:cNvGrpSpPr/>
          <p:nvPr/>
        </p:nvGrpSpPr>
        <p:grpSpPr>
          <a:xfrm>
            <a:off x="33103527" y="26968561"/>
            <a:ext cx="10332720" cy="3115237"/>
            <a:chOff x="33261300" y="24619721"/>
            <a:chExt cx="10287000" cy="3115237"/>
          </a:xfrm>
        </p:grpSpPr>
        <p:sp>
          <p:nvSpPr>
            <p:cNvPr id="14" name="Text Box 193"/>
            <p:cNvSpPr txBox="1">
              <a:spLocks noChangeArrowheads="1"/>
            </p:cNvSpPr>
            <p:nvPr/>
          </p:nvSpPr>
          <p:spPr bwMode="auto">
            <a:xfrm>
              <a:off x="33261300" y="25303570"/>
              <a:ext cx="10287000" cy="24313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>
                  <a:lumMod val="75000"/>
                </a:schemeClr>
              </a:solidFill>
            </a:ln>
            <a:effectLst/>
          </p:spPr>
          <p:txBody>
            <a:bodyPr wrap="square" lIns="457200" tIns="137137" rIns="457200" bIns="137137" anchor="t" anchorCtr="0">
              <a:spAutoFit/>
            </a:bodyPr>
            <a:lstStyle>
              <a:lvl1pPr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465138" indent="-465138" algn="just" eaLnBrk="1" hangingPunct="1">
                <a:tabLst>
                  <a:tab pos="465138" algn="l"/>
                </a:tabLst>
              </a:pPr>
              <a:r>
                <a:rPr lang="en-US" sz="2000" dirty="0">
                  <a:latin typeface="Calibri" pitchFamily="34" charset="0"/>
                </a:rPr>
                <a:t>[1]	Piotr </a:t>
              </a:r>
              <a:r>
                <a:rPr lang="en-US" sz="2000" dirty="0" err="1">
                  <a:latin typeface="Calibri" pitchFamily="34" charset="0"/>
                </a:rPr>
                <a:t>Mirowski</a:t>
              </a:r>
              <a:r>
                <a:rPr lang="en-US" sz="2000" dirty="0">
                  <a:latin typeface="Calibri" pitchFamily="34" charset="0"/>
                </a:rPr>
                <a:t>, Razvan </a:t>
              </a:r>
              <a:r>
                <a:rPr lang="en-US" sz="2000" dirty="0" err="1">
                  <a:latin typeface="Calibri" pitchFamily="34" charset="0"/>
                </a:rPr>
                <a:t>Pascanu</a:t>
              </a:r>
              <a:r>
                <a:rPr lang="en-US" sz="2000" dirty="0">
                  <a:latin typeface="Calibri" pitchFamily="34" charset="0"/>
                </a:rPr>
                <a:t>, Fabio Viola, Hubert </a:t>
              </a:r>
              <a:r>
                <a:rPr lang="en-US" sz="2000" dirty="0" err="1">
                  <a:latin typeface="Calibri" pitchFamily="34" charset="0"/>
                </a:rPr>
                <a:t>Soyer</a:t>
              </a:r>
              <a:r>
                <a:rPr lang="en-US" sz="2000" dirty="0">
                  <a:latin typeface="Calibri" pitchFamily="34" charset="0"/>
                </a:rPr>
                <a:t>, Andrew J. Ballard, Andrea </a:t>
              </a:r>
              <a:r>
                <a:rPr lang="en-US" sz="2000" dirty="0" err="1">
                  <a:latin typeface="Calibri" pitchFamily="34" charset="0"/>
                </a:rPr>
                <a:t>Banino</a:t>
              </a:r>
              <a:r>
                <a:rPr lang="en-US" sz="2000" dirty="0">
                  <a:latin typeface="Calibri" pitchFamily="34" charset="0"/>
                </a:rPr>
                <a:t>, Misha </a:t>
              </a:r>
              <a:r>
                <a:rPr lang="en-US" sz="2000" dirty="0" err="1">
                  <a:latin typeface="Calibri" pitchFamily="34" charset="0"/>
                </a:rPr>
                <a:t>Denil</a:t>
              </a:r>
              <a:r>
                <a:rPr lang="en-US" sz="2000" dirty="0">
                  <a:latin typeface="Calibri" pitchFamily="34" charset="0"/>
                </a:rPr>
                <a:t>, Ross </a:t>
              </a:r>
              <a:r>
                <a:rPr lang="en-US" sz="2000" dirty="0" err="1">
                  <a:latin typeface="Calibri" pitchFamily="34" charset="0"/>
                </a:rPr>
                <a:t>Goroshin</a:t>
              </a:r>
              <a:r>
                <a:rPr lang="en-US" sz="2000" dirty="0">
                  <a:latin typeface="Calibri" pitchFamily="34" charset="0"/>
                </a:rPr>
                <a:t>, Laurent </a:t>
              </a:r>
              <a:r>
                <a:rPr lang="en-US" sz="2000" dirty="0" err="1">
                  <a:latin typeface="Calibri" pitchFamily="34" charset="0"/>
                </a:rPr>
                <a:t>Sifre</a:t>
              </a:r>
              <a:r>
                <a:rPr lang="en-US" sz="2000" dirty="0">
                  <a:latin typeface="Calibri" pitchFamily="34" charset="0"/>
                </a:rPr>
                <a:t>, </a:t>
              </a:r>
              <a:r>
                <a:rPr lang="en-US" sz="2000" dirty="0" err="1">
                  <a:latin typeface="Calibri" pitchFamily="34" charset="0"/>
                </a:rPr>
                <a:t>Koray</a:t>
              </a:r>
              <a:r>
                <a:rPr lang="en-US" sz="2000" dirty="0">
                  <a:latin typeface="Calibri" pitchFamily="34" charset="0"/>
                </a:rPr>
                <a:t> </a:t>
              </a:r>
              <a:r>
                <a:rPr lang="en-US" sz="2000" dirty="0" err="1">
                  <a:latin typeface="Calibri" pitchFamily="34" charset="0"/>
                </a:rPr>
                <a:t>Kavukcuoglu</a:t>
              </a:r>
              <a:r>
                <a:rPr lang="en-US" sz="2000" dirty="0">
                  <a:latin typeface="Calibri" pitchFamily="34" charset="0"/>
                </a:rPr>
                <a:t>, </a:t>
              </a:r>
              <a:r>
                <a:rPr lang="en-US" sz="2000" dirty="0" err="1">
                  <a:latin typeface="Calibri" pitchFamily="34" charset="0"/>
                </a:rPr>
                <a:t>Dharshan</a:t>
              </a:r>
              <a:r>
                <a:rPr lang="en-US" sz="2000" dirty="0">
                  <a:latin typeface="Calibri" pitchFamily="34" charset="0"/>
                </a:rPr>
                <a:t> Kumaran, and </a:t>
              </a:r>
              <a:r>
                <a:rPr lang="en-US" sz="2000" dirty="0" err="1">
                  <a:latin typeface="Calibri" pitchFamily="34" charset="0"/>
                </a:rPr>
                <a:t>Raia</a:t>
              </a:r>
              <a:r>
                <a:rPr lang="en-US" sz="2000" dirty="0">
                  <a:latin typeface="Calibri" pitchFamily="34" charset="0"/>
                </a:rPr>
                <a:t> Hadsell. Learning to navigate in complex environments. </a:t>
              </a:r>
              <a:r>
                <a:rPr lang="en-US" sz="2000" dirty="0" err="1">
                  <a:latin typeface="Calibri" pitchFamily="34" charset="0"/>
                </a:rPr>
                <a:t>CoRR</a:t>
              </a:r>
              <a:r>
                <a:rPr lang="en-US" sz="2000" dirty="0">
                  <a:latin typeface="Calibri" pitchFamily="34" charset="0"/>
                </a:rPr>
                <a:t>, abs/1611.03673, 2016. URL http://arxiv.org/abs/1611.03673 </a:t>
              </a:r>
            </a:p>
            <a:p>
              <a:pPr marL="465138" indent="-465138" algn="just" eaLnBrk="1" hangingPunct="1">
                <a:tabLst>
                  <a:tab pos="465138" algn="l"/>
                </a:tabLst>
              </a:pPr>
              <a:r>
                <a:rPr lang="en-US" sz="2000" dirty="0">
                  <a:latin typeface="Calibri" pitchFamily="34" charset="0"/>
                </a:rPr>
                <a:t>[2]	Charles Beattie, Joel Z </a:t>
              </a:r>
              <a:r>
                <a:rPr lang="en-US" sz="2000" dirty="0" err="1">
                  <a:latin typeface="Calibri" pitchFamily="34" charset="0"/>
                </a:rPr>
                <a:t>Leibo</a:t>
              </a:r>
              <a:r>
                <a:rPr lang="en-US" sz="2000" dirty="0">
                  <a:latin typeface="Calibri" pitchFamily="34" charset="0"/>
                </a:rPr>
                <a:t>, Denis </a:t>
              </a:r>
              <a:r>
                <a:rPr lang="en-US" sz="2000" dirty="0" err="1">
                  <a:latin typeface="Calibri" pitchFamily="34" charset="0"/>
                </a:rPr>
                <a:t>Teplyashin</a:t>
              </a:r>
              <a:r>
                <a:rPr lang="en-US" sz="2000" dirty="0">
                  <a:latin typeface="Calibri" pitchFamily="34" charset="0"/>
                </a:rPr>
                <a:t>, Tom Ward, Marcus Wainwright, Heinrich </a:t>
              </a:r>
              <a:r>
                <a:rPr lang="en-US" sz="2000" dirty="0" err="1">
                  <a:latin typeface="Calibri" pitchFamily="34" charset="0"/>
                </a:rPr>
                <a:t>Küttler</a:t>
              </a:r>
              <a:r>
                <a:rPr lang="en-US" sz="2000" dirty="0">
                  <a:latin typeface="Calibri" pitchFamily="34" charset="0"/>
                </a:rPr>
                <a:t>, Andrew </a:t>
              </a:r>
              <a:r>
                <a:rPr lang="en-US" sz="2000" dirty="0" err="1">
                  <a:latin typeface="Calibri" pitchFamily="34" charset="0"/>
                </a:rPr>
                <a:t>Lefrancq</a:t>
              </a:r>
              <a:r>
                <a:rPr lang="en-US" sz="2000" dirty="0">
                  <a:latin typeface="Calibri" pitchFamily="34" charset="0"/>
                </a:rPr>
                <a:t>, Simon Green, Víctor Valdés, Amir </a:t>
              </a:r>
              <a:r>
                <a:rPr lang="en-US" sz="2000" dirty="0" err="1">
                  <a:latin typeface="Calibri" pitchFamily="34" charset="0"/>
                </a:rPr>
                <a:t>Sadik</a:t>
              </a:r>
              <a:r>
                <a:rPr lang="en-US" sz="2000" dirty="0">
                  <a:latin typeface="Calibri" pitchFamily="34" charset="0"/>
                </a:rPr>
                <a:t>, et al. </a:t>
              </a:r>
              <a:r>
                <a:rPr lang="en-US" sz="2000" dirty="0" err="1">
                  <a:latin typeface="Calibri" pitchFamily="34" charset="0"/>
                </a:rPr>
                <a:t>Deepmind</a:t>
              </a:r>
              <a:r>
                <a:rPr lang="en-US" sz="2000" dirty="0">
                  <a:latin typeface="Calibri" pitchFamily="34" charset="0"/>
                </a:rPr>
                <a:t> lab. </a:t>
              </a:r>
              <a:r>
                <a:rPr lang="en-US" sz="2000" dirty="0" err="1">
                  <a:latin typeface="Calibri" pitchFamily="34" charset="0"/>
                </a:rPr>
                <a:t>arXiv</a:t>
              </a:r>
              <a:r>
                <a:rPr lang="en-US" sz="2000" dirty="0">
                  <a:latin typeface="Calibri" pitchFamily="34" charset="0"/>
                </a:rPr>
                <a:t> preprint arXiv:1612.03801, 2016. 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3261300" y="24619721"/>
              <a:ext cx="10287000" cy="685800"/>
            </a:xfrm>
            <a:prstGeom prst="rect">
              <a:avLst/>
            </a:prstGeom>
            <a:solidFill>
              <a:srgbClr val="00274C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8" tIns="34284" rIns="68568" bIns="34284" rtlCol="0" anchor="ctr"/>
            <a:lstStyle/>
            <a:p>
              <a:pPr algn="ctr"/>
              <a:r>
                <a:rPr lang="en-US" sz="4400" b="1" dirty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References</a:t>
              </a:r>
            </a:p>
          </p:txBody>
        </p:sp>
      </p:grpSp>
      <p:pic>
        <p:nvPicPr>
          <p:cNvPr id="6" name="Picture 2" descr="Image result for university of michigan 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562079"/>
            <a:ext cx="2729894" cy="2990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0" name="Group 59"/>
          <p:cNvGrpSpPr/>
          <p:nvPr/>
        </p:nvGrpSpPr>
        <p:grpSpPr>
          <a:xfrm>
            <a:off x="33103527" y="4574241"/>
            <a:ext cx="10332720" cy="15544646"/>
            <a:chOff x="33085493" y="4574241"/>
            <a:chExt cx="10332720" cy="15544646"/>
          </a:xfrm>
        </p:grpSpPr>
        <p:sp>
          <p:nvSpPr>
            <p:cNvPr id="12" name="Text Box 191"/>
            <p:cNvSpPr txBox="1">
              <a:spLocks noChangeArrowheads="1"/>
            </p:cNvSpPr>
            <p:nvPr/>
          </p:nvSpPr>
          <p:spPr bwMode="auto">
            <a:xfrm>
              <a:off x="33085493" y="5257800"/>
              <a:ext cx="10332720" cy="1486108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>
                  <a:lumMod val="75000"/>
                </a:schemeClr>
              </a:solidFill>
            </a:ln>
            <a:effectLst/>
          </p:spPr>
          <p:txBody>
            <a:bodyPr wrap="square" lIns="137137" tIns="137137" rIns="137137" bIns="137137">
              <a:noAutofit/>
            </a:bodyPr>
            <a:lstStyle>
              <a:lvl1pPr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457200" indent="-457200" eaLnBrk="1" hangingPunct="1">
                <a:buFont typeface="High Tower Text" panose="02040502050506030303" pitchFamily="18" charset="0"/>
                <a:buChar char="–"/>
              </a:pPr>
              <a:endParaRPr lang="en-US" sz="3200" dirty="0">
                <a:latin typeface="+mj-lt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3085493" y="4574241"/>
              <a:ext cx="10332720" cy="685800"/>
            </a:xfrm>
            <a:prstGeom prst="rect">
              <a:avLst/>
            </a:prstGeom>
            <a:solidFill>
              <a:srgbClr val="00274C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8" tIns="34284" rIns="68568" bIns="34284" rtlCol="0" anchor="ctr"/>
            <a:lstStyle/>
            <a:p>
              <a:pPr algn="ctr"/>
              <a:r>
                <a:rPr lang="en-US" sz="4400" b="1" dirty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Experiments: Accuracy and Median Error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3101280" y="30632400"/>
            <a:ext cx="10332720" cy="1824527"/>
            <a:chOff x="33242794" y="30433744"/>
            <a:chExt cx="10298391" cy="1824527"/>
          </a:xfrm>
        </p:grpSpPr>
        <p:sp>
          <p:nvSpPr>
            <p:cNvPr id="69" name="Text Box 193"/>
            <p:cNvSpPr txBox="1">
              <a:spLocks noChangeArrowheads="1"/>
            </p:cNvSpPr>
            <p:nvPr/>
          </p:nvSpPr>
          <p:spPr bwMode="auto">
            <a:xfrm>
              <a:off x="33242794" y="31119544"/>
              <a:ext cx="10297886" cy="113872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>
                  <a:lumMod val="75000"/>
                </a:schemeClr>
              </a:solidFill>
            </a:ln>
            <a:effectLst/>
          </p:spPr>
          <p:txBody>
            <a:bodyPr wrap="square" lIns="457200" tIns="137137" rIns="457200" bIns="137137">
              <a:spAutoFit/>
            </a:bodyPr>
            <a:lstStyle>
              <a:lvl1pPr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just" eaLnBrk="1" hangingPunct="1"/>
              <a:r>
                <a:rPr lang="en-US" sz="2800" dirty="0">
                  <a:latin typeface="Calibri" pitchFamily="34" charset="0"/>
                </a:rPr>
                <a:t>This work was partially supported by the Denso Corporation, NSF CNS 1463102, and DARPA W31P4Q-16-C-0091.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3243299" y="30433744"/>
              <a:ext cx="10297886" cy="685800"/>
            </a:xfrm>
            <a:prstGeom prst="rect">
              <a:avLst/>
            </a:prstGeom>
            <a:solidFill>
              <a:srgbClr val="00274C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8" tIns="34284" rIns="68568" bIns="34284" rtlCol="0" anchor="ctr"/>
            <a:lstStyle/>
            <a:p>
              <a:pPr algn="ctr"/>
              <a:r>
                <a:rPr lang="en-US" sz="4400" b="1" dirty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Acknowledgements</a:t>
              </a: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33103527" y="20359712"/>
            <a:ext cx="10332720" cy="6368024"/>
            <a:chOff x="33261300" y="24619721"/>
            <a:chExt cx="10287000" cy="6368024"/>
          </a:xfrm>
        </p:grpSpPr>
        <p:sp>
          <p:nvSpPr>
            <p:cNvPr id="130" name="Text Box 193"/>
            <p:cNvSpPr txBox="1">
              <a:spLocks noChangeArrowheads="1"/>
            </p:cNvSpPr>
            <p:nvPr/>
          </p:nvSpPr>
          <p:spPr bwMode="auto">
            <a:xfrm>
              <a:off x="33261300" y="25305521"/>
              <a:ext cx="10287000" cy="568222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>
                  <a:lumMod val="75000"/>
                </a:schemeClr>
              </a:solidFill>
            </a:ln>
            <a:effectLst/>
          </p:spPr>
          <p:txBody>
            <a:bodyPr wrap="square" lIns="137137" tIns="137137" rIns="137137" bIns="137137">
              <a:noAutofit/>
            </a:bodyPr>
            <a:lstStyle>
              <a:lvl1pPr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457200" indent="-457200" eaLnBrk="1" hangingPunct="1">
                <a:buFont typeface="High Tower Text" panose="02040502050506030303" pitchFamily="18" charset="0"/>
                <a:buChar char="–"/>
              </a:pPr>
              <a:endParaRPr lang="en-US" sz="3200" dirty="0">
                <a:latin typeface="Calibri" pitchFamily="34" charset="0"/>
              </a:endParaRP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33261300" y="24619721"/>
              <a:ext cx="10287000" cy="685800"/>
            </a:xfrm>
            <a:prstGeom prst="rect">
              <a:avLst/>
            </a:prstGeom>
            <a:solidFill>
              <a:srgbClr val="00274C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8" tIns="34284" rIns="68568" bIns="34284" rtlCol="0" anchor="ctr"/>
            <a:lstStyle/>
            <a:p>
              <a:pPr algn="ctr"/>
              <a:r>
                <a:rPr lang="en-US" sz="4400" b="1" dirty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Experiments: Error Histograms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11316420" y="20028491"/>
            <a:ext cx="21810129" cy="10347155"/>
            <a:chOff x="11022273" y="21611267"/>
            <a:chExt cx="21810129" cy="6945058"/>
          </a:xfrm>
        </p:grpSpPr>
        <p:sp>
          <p:nvSpPr>
            <p:cNvPr id="98" name="Rectangle 97"/>
            <p:cNvSpPr/>
            <p:nvPr/>
          </p:nvSpPr>
          <p:spPr>
            <a:xfrm>
              <a:off x="11023962" y="21611267"/>
              <a:ext cx="21808440" cy="460312"/>
            </a:xfrm>
            <a:prstGeom prst="rect">
              <a:avLst/>
            </a:prstGeom>
            <a:solidFill>
              <a:srgbClr val="00274C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8" tIns="34284" rIns="68568" bIns="34284" rtlCol="0" anchor="ctr"/>
            <a:lstStyle/>
            <a:p>
              <a:pPr algn="ctr"/>
              <a:r>
                <a:rPr lang="en-US" sz="4400" b="1" dirty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Qualitative Results</a:t>
              </a:r>
            </a:p>
          </p:txBody>
        </p:sp>
        <p:sp>
          <p:nvSpPr>
            <p:cNvPr id="101" name="Text Box 192"/>
            <p:cNvSpPr txBox="1">
              <a:spLocks noChangeArrowheads="1"/>
            </p:cNvSpPr>
            <p:nvPr/>
          </p:nvSpPr>
          <p:spPr bwMode="auto">
            <a:xfrm>
              <a:off x="11022273" y="22079494"/>
              <a:ext cx="21802653" cy="647683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>
                  <a:lumMod val="75000"/>
                </a:schemeClr>
              </a:solidFill>
            </a:ln>
            <a:effectLst/>
          </p:spPr>
          <p:txBody>
            <a:bodyPr lIns="365760" tIns="137137" rIns="365760" bIns="137137">
              <a:noAutofit/>
            </a:bodyPr>
            <a:lstStyle>
              <a:lvl1pPr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457200" indent="-342900" eaLnBrk="1" hangingPunct="1">
                <a:buFont typeface="Arial" panose="020B0604020202020204" pitchFamily="34" charset="0"/>
                <a:buChar char="•"/>
              </a:pPr>
              <a:endParaRPr lang="en-US" sz="3200" dirty="0">
                <a:latin typeface="Calibri" pitchFamily="34" charset="0"/>
              </a:endParaRPr>
            </a:p>
          </p:txBody>
        </p:sp>
      </p:grpSp>
      <p:sp>
        <p:nvSpPr>
          <p:cNvPr id="108" name="Text Box 122">
            <a:extLst>
              <a:ext uri="{FF2B5EF4-FFF2-40B4-BE49-F238E27FC236}">
                <a16:creationId xmlns:a16="http://schemas.microsoft.com/office/drawing/2014/main" id="{7314C027-0810-4420-AB0F-F8FF568A4F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196957"/>
            <a:ext cx="32918400" cy="1708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37137" tIns="342842" rIns="137137" bIns="342842" anchor="ctr" anchorCtr="0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6600" b="1" dirty="0">
                <a:solidFill>
                  <a:srgbClr val="FFCB0B"/>
                </a:solidFill>
                <a:latin typeface="+mn-lt"/>
              </a:rPr>
              <a:t>Do deep reinforcement learning algorithms really learn to navigate?</a:t>
            </a:r>
          </a:p>
        </p:txBody>
      </p:sp>
      <p:sp>
        <p:nvSpPr>
          <p:cNvPr id="109" name="Text Box 123">
            <a:extLst>
              <a:ext uri="{FF2B5EF4-FFF2-40B4-BE49-F238E27FC236}">
                <a16:creationId xmlns:a16="http://schemas.microsoft.com/office/drawing/2014/main" id="{7BDF4168-829F-41AA-942B-63B3244CB5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1" y="1931792"/>
            <a:ext cx="32918400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37137" tIns="137137" rIns="137137" bIns="137137" anchor="ctr" anchorCtr="0"/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40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Shurjo Banerjee*, </a:t>
            </a:r>
            <a:r>
              <a:rPr lang="en-US" sz="40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Vikas</a:t>
            </a:r>
            <a:r>
              <a:rPr lang="en-US" sz="40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 </a:t>
            </a:r>
            <a:r>
              <a:rPr lang="en-US" sz="40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Dhiman</a:t>
            </a:r>
            <a:r>
              <a:rPr lang="en-US" sz="40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*, Brent Griffin and Jason J. Corso</a:t>
            </a:r>
          </a:p>
          <a:p>
            <a:pPr algn="ctr" eaLnBrk="1" hangingPunct="1"/>
            <a:r>
              <a:rPr lang="en-US" sz="40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Electrical Engineering and Computer Science, University of Michigan, Ann Arbor, MI</a:t>
            </a:r>
          </a:p>
          <a:p>
            <a:pPr algn="ctr" eaLnBrk="1" hangingPunct="1">
              <a:spcBef>
                <a:spcPts val="600"/>
              </a:spcBef>
            </a:pPr>
            <a:r>
              <a:rPr lang="en-US" sz="32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32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shurjo,dhiman,griffb,jjcorso</a:t>
            </a:r>
            <a:r>
              <a:rPr lang="en-US" sz="32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}@umich.edu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EED9FDF-FCB5-4FC8-9721-E4E36BFEB4AA}"/>
              </a:ext>
            </a:extLst>
          </p:cNvPr>
          <p:cNvSpPr txBox="1"/>
          <p:nvPr/>
        </p:nvSpPr>
        <p:spPr>
          <a:xfrm>
            <a:off x="6591299" y="31271276"/>
            <a:ext cx="3539567" cy="73272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spcAft>
                <a:spcPts val="1200"/>
              </a:spcAft>
            </a:pPr>
            <a:r>
              <a:rPr lang="en-US" sz="2000" b="1" dirty="0"/>
              <a:t>Fig 2. </a:t>
            </a:r>
            <a:r>
              <a:rPr lang="en-US" sz="2000" dirty="0"/>
              <a:t>Modified Nav-A3c-D1-D2-l architecture.</a:t>
            </a:r>
            <a:endParaRPr lang="en-US" sz="2000" b="1" dirty="0"/>
          </a:p>
        </p:txBody>
      </p:sp>
      <p:pic>
        <p:nvPicPr>
          <p:cNvPr id="118" name="Picture 117">
            <a:extLst>
              <a:ext uri="{FF2B5EF4-FFF2-40B4-BE49-F238E27FC236}">
                <a16:creationId xmlns:a16="http://schemas.microsoft.com/office/drawing/2014/main" id="{B0BB96EA-1561-4136-BDAC-5B1FC95C4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30314" y="30132846"/>
            <a:ext cx="10753422" cy="1287498"/>
          </a:xfrm>
          <a:prstGeom prst="rect">
            <a:avLst/>
          </a:prstGeom>
        </p:spPr>
      </p:pic>
      <p:sp>
        <p:nvSpPr>
          <p:cNvPr id="153" name="TextBox 152">
            <a:extLst>
              <a:ext uri="{FF2B5EF4-FFF2-40B4-BE49-F238E27FC236}">
                <a16:creationId xmlns:a16="http://schemas.microsoft.com/office/drawing/2014/main" id="{6F6DC6A5-5058-406E-A0ED-06D75B14BADB}"/>
              </a:ext>
            </a:extLst>
          </p:cNvPr>
          <p:cNvSpPr txBox="1"/>
          <p:nvPr/>
        </p:nvSpPr>
        <p:spPr>
          <a:xfrm>
            <a:off x="15532707" y="29429019"/>
            <a:ext cx="7552767" cy="4801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spcAft>
                <a:spcPts val="1200"/>
              </a:spcAft>
            </a:pPr>
            <a:r>
              <a:rPr lang="en-US" sz="2000" b="1" dirty="0"/>
              <a:t>Fig 3. </a:t>
            </a:r>
            <a:r>
              <a:rPr lang="en-US" sz="2000" dirty="0"/>
              <a:t>The 10 randomly selected maps from the training set.</a:t>
            </a:r>
            <a:endParaRPr lang="en-US" sz="2000" b="1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27A63A4-62BB-424F-BF9B-2E23FAC618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961059" y="22156791"/>
            <a:ext cx="14313934" cy="7511757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334045A-CE8F-49AD-829E-6541E8C54F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736908" y="22288221"/>
            <a:ext cx="10332214" cy="3196805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2490B200-4313-45DB-B546-9253B55BEDAC}"/>
              </a:ext>
            </a:extLst>
          </p:cNvPr>
          <p:cNvGrpSpPr>
            <a:grpSpLocks noChangeAspect="1"/>
          </p:cNvGrpSpPr>
          <p:nvPr/>
        </p:nvGrpSpPr>
        <p:grpSpPr>
          <a:xfrm>
            <a:off x="13027074" y="10844032"/>
            <a:ext cx="20116800" cy="7043654"/>
            <a:chOff x="11887200" y="23390878"/>
            <a:chExt cx="18288000" cy="640332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C73DD96-4AFD-4A97-B76D-2097326ADF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887200" y="27752777"/>
              <a:ext cx="18288000" cy="2041423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3A2372F-213E-4CBB-A4EE-A35FC0E76312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1887200" y="23390878"/>
              <a:ext cx="18288000" cy="1859889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A5F21D1-33CE-43F8-8A98-D023EF7E19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887200" y="25450800"/>
              <a:ext cx="18288000" cy="2041423"/>
            </a:xfrm>
            <a:prstGeom prst="rect">
              <a:avLst/>
            </a:prstGeom>
          </p:spPr>
        </p:pic>
      </p:grpSp>
      <p:sp>
        <p:nvSpPr>
          <p:cNvPr id="71" name="Text Box 190">
            <a:extLst>
              <a:ext uri="{FF2B5EF4-FFF2-40B4-BE49-F238E27FC236}">
                <a16:creationId xmlns:a16="http://schemas.microsoft.com/office/drawing/2014/main" id="{6FCD1FCB-756D-435D-8246-3FD1781D0F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9414" y="13356348"/>
            <a:ext cx="10332720" cy="769395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lIns="347472" tIns="137137" rIns="429768" bIns="137137" anchor="t" anchorCtr="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114300" algn="just" eaLnBrk="1" hangingPunct="1">
              <a:spcAft>
                <a:spcPts val="1800"/>
              </a:spcAft>
            </a:pPr>
            <a:endParaRPr lang="en-US" sz="3200" dirty="0">
              <a:latin typeface="Calibri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4C51982-CFD5-4928-8C41-B15887733987}"/>
              </a:ext>
            </a:extLst>
          </p:cNvPr>
          <p:cNvSpPr/>
          <p:nvPr/>
        </p:nvSpPr>
        <p:spPr>
          <a:xfrm>
            <a:off x="417264" y="12688343"/>
            <a:ext cx="10332720" cy="685800"/>
          </a:xfrm>
          <a:prstGeom prst="rect">
            <a:avLst/>
          </a:prstGeom>
          <a:solidFill>
            <a:srgbClr val="00274C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8" tIns="34284" rIns="68568" bIns="34284" rtlCol="0" anchor="ctr"/>
          <a:lstStyle/>
          <a:p>
            <a:pPr algn="ctr"/>
            <a:r>
              <a:rPr lang="en-US" sz="4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Learning to navigate (</a:t>
            </a:r>
            <a:r>
              <a:rPr lang="en-US" sz="44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Mirowski</a:t>
            </a:r>
            <a:r>
              <a:rPr lang="en-US" sz="4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et al 2017)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07EA05F-B031-4A0F-805A-E1F530A2C9B6}"/>
              </a:ext>
            </a:extLst>
          </p:cNvPr>
          <p:cNvGrpSpPr/>
          <p:nvPr/>
        </p:nvGrpSpPr>
        <p:grpSpPr>
          <a:xfrm>
            <a:off x="30451229" y="20948215"/>
            <a:ext cx="12982264" cy="4090356"/>
            <a:chOff x="6766559" y="11909662"/>
            <a:chExt cx="25574936" cy="10620472"/>
          </a:xfrm>
        </p:grpSpPr>
        <p:pic>
          <p:nvPicPr>
            <p:cNvPr id="75" name="Picture 74" descr="trained on 127 and tested on 127">
              <a:extLst>
                <a:ext uri="{FF2B5EF4-FFF2-40B4-BE49-F238E27FC236}">
                  <a16:creationId xmlns:a16="http://schemas.microsoft.com/office/drawing/2014/main" id="{DB1FDA53-8B8E-4AC6-A924-2B266C4F3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781800" y="17386188"/>
              <a:ext cx="25559695" cy="5143946"/>
            </a:xfrm>
            <a:prstGeom prst="rect">
              <a:avLst/>
            </a:prstGeom>
          </p:spPr>
        </p:pic>
        <p:pic>
          <p:nvPicPr>
            <p:cNvPr id="76" name="Picture 75" descr="trained on 1000 and evaluated on 127">
              <a:extLst>
                <a:ext uri="{FF2B5EF4-FFF2-40B4-BE49-F238E27FC236}">
                  <a16:creationId xmlns:a16="http://schemas.microsoft.com/office/drawing/2014/main" id="{F1332578-7F23-4C7D-88B3-2E1FF0D37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766559" y="11909662"/>
              <a:ext cx="25574936" cy="5121084"/>
            </a:xfrm>
            <a:prstGeom prst="rect">
              <a:avLst/>
            </a:prstGeom>
          </p:spPr>
        </p:pic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94F05B74-4C9C-468F-94E0-5EF7E5AE3B7B}"/>
              </a:ext>
            </a:extLst>
          </p:cNvPr>
          <p:cNvSpPr/>
          <p:nvPr/>
        </p:nvSpPr>
        <p:spPr>
          <a:xfrm>
            <a:off x="439872" y="4582400"/>
            <a:ext cx="10320584" cy="685800"/>
          </a:xfrm>
          <a:prstGeom prst="rect">
            <a:avLst/>
          </a:prstGeom>
          <a:solidFill>
            <a:srgbClr val="00274C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8" tIns="34284" rIns="68568" bIns="34284" rtlCol="0" anchor="ctr"/>
          <a:lstStyle/>
          <a:p>
            <a:pPr algn="ctr"/>
            <a:r>
              <a:rPr lang="en-US" sz="4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What does it mean to navigate?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22847790-FF0A-4278-9A42-DBA8F6B80DC1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795" y="9218767"/>
            <a:ext cx="2689604" cy="2423066"/>
          </a:xfrm>
          <a:prstGeom prst="rect">
            <a:avLst/>
          </a:prstGeom>
        </p:spPr>
      </p:pic>
      <p:sp>
        <p:nvSpPr>
          <p:cNvPr id="58" name="Speech Bubble: Rectangle with Corners Rounded 57">
            <a:extLst>
              <a:ext uri="{FF2B5EF4-FFF2-40B4-BE49-F238E27FC236}">
                <a16:creationId xmlns:a16="http://schemas.microsoft.com/office/drawing/2014/main" id="{8A24F74A-2365-4AEE-B638-62C65D369899}"/>
              </a:ext>
            </a:extLst>
          </p:cNvPr>
          <p:cNvSpPr/>
          <p:nvPr/>
        </p:nvSpPr>
        <p:spPr>
          <a:xfrm>
            <a:off x="762000" y="5492130"/>
            <a:ext cx="9655399" cy="3223953"/>
          </a:xfrm>
          <a:prstGeom prst="wedgeRoundRectCallout">
            <a:avLst>
              <a:gd name="adj1" fmla="val 26762"/>
              <a:gd name="adj2" fmla="val 69045"/>
              <a:gd name="adj3" fmla="val 16667"/>
            </a:avLst>
          </a:prstGeom>
          <a:solidFill>
            <a:schemeClr val="accent1">
              <a:alpha val="6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14350" indent="-514350">
              <a:buAutoNum type="arabicPeriod"/>
            </a:pPr>
            <a:r>
              <a:rPr lang="en-US" sz="2800" dirty="0"/>
              <a:t>Where is the Kitchen? (Mapping) </a:t>
            </a:r>
          </a:p>
          <a:p>
            <a:pPr marL="514350" indent="-514350">
              <a:buAutoNum type="arabicPeriod"/>
            </a:pPr>
            <a:r>
              <a:rPr lang="en-US" sz="2800" dirty="0"/>
              <a:t>Where am I relative to Kitchen? (Localization) </a:t>
            </a:r>
          </a:p>
          <a:p>
            <a:pPr marL="514350" indent="-514350">
              <a:buAutoNum type="arabicPeriod"/>
            </a:pPr>
            <a:r>
              <a:rPr lang="en-US" sz="2800" dirty="0"/>
              <a:t>What is the shortest path to Kitchen? (Path-planning) </a:t>
            </a:r>
          </a:p>
          <a:p>
            <a:pPr marL="514350" indent="-514350">
              <a:buAutoNum type="arabicPeriod"/>
            </a:pPr>
            <a:r>
              <a:rPr lang="en-US" sz="2800" dirty="0"/>
              <a:t>How do I execute the shortest path? (Control)</a:t>
            </a:r>
          </a:p>
          <a:p>
            <a:endParaRPr lang="en-US" sz="2800" dirty="0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F8AD9CF-BADA-4288-90CD-715DDB45E727}"/>
              </a:ext>
            </a:extLst>
          </p:cNvPr>
          <p:cNvGrpSpPr/>
          <p:nvPr/>
        </p:nvGrpSpPr>
        <p:grpSpPr>
          <a:xfrm>
            <a:off x="490817" y="17220003"/>
            <a:ext cx="10343606" cy="5621449"/>
            <a:chOff x="515321" y="12541933"/>
            <a:chExt cx="10343606" cy="5621449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6AF9689-F1A0-4581-9BC0-3E1BCFF27763}"/>
                </a:ext>
              </a:extLst>
            </p:cNvPr>
            <p:cNvSpPr txBox="1"/>
            <p:nvPr/>
          </p:nvSpPr>
          <p:spPr>
            <a:xfrm>
              <a:off x="526207" y="17477582"/>
              <a:ext cx="10332720" cy="6858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noAutofit/>
            </a:bodyPr>
            <a:lstStyle/>
            <a:p>
              <a:pPr algn="ctr">
                <a:spcAft>
                  <a:spcPts val="1200"/>
                </a:spcAft>
              </a:pPr>
              <a:r>
                <a:rPr lang="en-US" sz="2000" b="1" dirty="0"/>
                <a:t>Fig 1. </a:t>
              </a:r>
              <a:r>
                <a:rPr lang="en-US" sz="2000" dirty="0"/>
                <a:t>Screen shots from </a:t>
              </a:r>
              <a:r>
                <a:rPr lang="en-US" sz="2000" dirty="0" err="1"/>
                <a:t>Deepmind</a:t>
              </a:r>
              <a:r>
                <a:rPr lang="en-US" sz="2000" dirty="0"/>
                <a:t> lab environment.</a:t>
              </a:r>
              <a:endParaRPr lang="en-US" sz="2000" b="1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E9AC9D73-F9AB-494A-97ED-5AD8986A77AD}"/>
                </a:ext>
              </a:extLst>
            </p:cNvPr>
            <p:cNvSpPr/>
            <p:nvPr/>
          </p:nvSpPr>
          <p:spPr>
            <a:xfrm>
              <a:off x="515321" y="12541933"/>
              <a:ext cx="10320584" cy="685800"/>
            </a:xfrm>
            <a:prstGeom prst="rect">
              <a:avLst/>
            </a:prstGeom>
            <a:solidFill>
              <a:srgbClr val="00274C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8" tIns="34284" rIns="68568" bIns="34284" rtlCol="0" anchor="ctr"/>
            <a:lstStyle/>
            <a:p>
              <a:pPr algn="ctr"/>
              <a:r>
                <a:rPr lang="en-US" sz="4400" b="1" dirty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Environment setup</a:t>
              </a: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197A8A88-F5E7-4158-935C-40CA45AD7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48640" y="13311726"/>
              <a:ext cx="10195560" cy="4081862"/>
            </a:xfrm>
            <a:prstGeom prst="rect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251251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47C641E-3BF7-4A88-95B3-DAFF0FF2A8F3}"/>
              </a:ext>
            </a:extLst>
          </p:cNvPr>
          <p:cNvGrpSpPr/>
          <p:nvPr/>
        </p:nvGrpSpPr>
        <p:grpSpPr>
          <a:xfrm>
            <a:off x="2438400" y="7239000"/>
            <a:ext cx="21808440" cy="9750466"/>
            <a:chOff x="-10904220" y="16523698"/>
            <a:chExt cx="21808440" cy="975046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1383A17-BE71-450E-B7BA-3862CC5FD177}"/>
                </a:ext>
              </a:extLst>
            </p:cNvPr>
            <p:cNvGrpSpPr/>
            <p:nvPr/>
          </p:nvGrpSpPr>
          <p:grpSpPr>
            <a:xfrm>
              <a:off x="-10904220" y="16523698"/>
              <a:ext cx="21808440" cy="9750466"/>
              <a:chOff x="-10904220" y="14742030"/>
              <a:chExt cx="21808440" cy="8296940"/>
            </a:xfrm>
          </p:grpSpPr>
          <p:sp>
            <p:nvSpPr>
              <p:cNvPr id="10" name="Text Box 192">
                <a:extLst>
                  <a:ext uri="{FF2B5EF4-FFF2-40B4-BE49-F238E27FC236}">
                    <a16:creationId xmlns:a16="http://schemas.microsoft.com/office/drawing/2014/main" id="{6D21A3CC-74E5-4D9A-B0D7-35FF48A0628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-10904220" y="15427830"/>
                <a:ext cx="21808440" cy="761114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accent1">
                    <a:lumMod val="75000"/>
                  </a:schemeClr>
                </a:solidFill>
              </a:ln>
              <a:effectLst/>
            </p:spPr>
            <p:txBody>
              <a:bodyPr lIns="137137" tIns="137137" rIns="137137" bIns="137137">
                <a:noAutofit/>
              </a:bodyPr>
              <a:lstStyle>
                <a:lvl1pPr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/>
                <a:r>
                  <a:rPr lang="en-US" sz="3200" dirty="0">
                    <a:latin typeface="Calibri" pitchFamily="34" charset="0"/>
                  </a:rPr>
                  <a:t>We randomly generate 1000 training maps and 100 testing maps for our experiments.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536B703-0511-4A2A-919C-51F3337C3478}"/>
                  </a:ext>
                </a:extLst>
              </p:cNvPr>
              <p:cNvSpPr/>
              <p:nvPr/>
            </p:nvSpPr>
            <p:spPr>
              <a:xfrm>
                <a:off x="-10904220" y="14742030"/>
                <a:ext cx="21808440" cy="685800"/>
              </a:xfrm>
              <a:prstGeom prst="rect">
                <a:avLst/>
              </a:prstGeom>
              <a:solidFill>
                <a:srgbClr val="00274C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68" tIns="34284" rIns="68568" bIns="34284" rtlCol="0" anchor="ctr"/>
              <a:lstStyle/>
              <a:p>
                <a:pPr algn="ctr"/>
                <a:r>
                  <a:rPr lang="en-US" sz="4400" b="1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rPr>
                  <a:t>The DRL Navigation Challenge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A42DF9-FB3D-4C73-88FD-F11032A0F070}"/>
                </a:ext>
              </a:extLst>
            </p:cNvPr>
            <p:cNvSpPr txBox="1"/>
            <p:nvPr/>
          </p:nvSpPr>
          <p:spPr>
            <a:xfrm>
              <a:off x="-10669123" y="18171984"/>
              <a:ext cx="10820400" cy="769172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3200" b="1" dirty="0">
                  <a:latin typeface="Calibri" pitchFamily="34" charset="0"/>
                </a:rPr>
                <a:t>Coincident Training/Testing Sets (Static Maps)</a:t>
              </a:r>
              <a:r>
                <a:rPr lang="en-US" sz="3200" dirty="0">
                  <a:latin typeface="Calibri" pitchFamily="34" charset="0"/>
                </a:rPr>
                <a:t>: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10 maps are randomly selected from the training set.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Agents are trained and tested on the same map under differing starting conditions:</a:t>
              </a:r>
              <a:br>
                <a:rPr lang="en-US" sz="3200" dirty="0">
                  <a:latin typeface="Calibri" pitchFamily="34" charset="0"/>
                </a:rPr>
              </a:br>
              <a:endParaRPr lang="en-US" sz="3200" dirty="0">
                <a:latin typeface="Calibri" pitchFamily="34" charset="0"/>
              </a:endParaRPr>
            </a:p>
            <a:p>
              <a:pPr marL="798513" lvl="1" indent="-34290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i="1" dirty="0">
                  <a:latin typeface="Calibri" pitchFamily="34" charset="0"/>
                </a:rPr>
                <a:t>static goal, static spawn</a:t>
              </a:r>
            </a:p>
            <a:p>
              <a:pPr marL="798513" lvl="1" indent="-34290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i="1" dirty="0">
                  <a:latin typeface="Calibri" pitchFamily="34" charset="0"/>
                </a:rPr>
                <a:t>static goal, random spawn</a:t>
              </a:r>
            </a:p>
            <a:p>
              <a:pPr marL="798513" lvl="1" indent="-34290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endParaRPr lang="en-US" sz="3200" i="1" dirty="0">
                <a:latin typeface="Calibri" pitchFamily="34" charset="0"/>
              </a:endParaRPr>
            </a:p>
            <a:p>
              <a:pPr marL="798513" lvl="1" indent="-34290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endParaRPr lang="en-US" sz="3200" i="1" dirty="0">
                <a:latin typeface="Calibri" pitchFamily="34" charset="0"/>
              </a:endParaRPr>
            </a:p>
            <a:p>
              <a:pPr marL="798513" lvl="1" indent="-34290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endParaRPr lang="en-US" sz="3200" i="1" dirty="0">
                <a:latin typeface="Calibri" pitchFamily="34" charset="0"/>
              </a:endParaRPr>
            </a:p>
            <a:p>
              <a:pPr marL="455613" lvl="1" algn="just">
                <a:spcAft>
                  <a:spcPts val="1200"/>
                </a:spcAft>
              </a:pPr>
              <a:br>
                <a:rPr lang="en-US" sz="3200" i="1" dirty="0">
                  <a:latin typeface="Calibri" pitchFamily="34" charset="0"/>
                </a:rPr>
              </a:br>
              <a:endParaRPr lang="en-US" sz="3200" i="1" dirty="0">
                <a:latin typeface="Calibri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The experiments analyze how well agent’s can remember and </a:t>
              </a:r>
              <a:r>
                <a:rPr lang="en-US" sz="3200" b="1" dirty="0">
                  <a:latin typeface="Calibri" pitchFamily="34" charset="0"/>
                </a:rPr>
                <a:t>exploit</a:t>
              </a:r>
              <a:r>
                <a:rPr lang="en-US" sz="3200" dirty="0">
                  <a:latin typeface="Calibri" pitchFamily="34" charset="0"/>
                </a:rPr>
                <a:t> goal location information in explored  environments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197E9D8-769A-4140-94CC-9BD59EE4177D}"/>
                </a:ext>
              </a:extLst>
            </p:cNvPr>
            <p:cNvSpPr txBox="1"/>
            <p:nvPr/>
          </p:nvSpPr>
          <p:spPr>
            <a:xfrm>
              <a:off x="171303" y="18171985"/>
              <a:ext cx="10636690" cy="796819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en-US" sz="3200" b="1" dirty="0">
                  <a:latin typeface="Calibri" pitchFamily="34" charset="0"/>
                </a:rPr>
                <a:t>Separated Training/Testing Sets (Random Maps)</a:t>
              </a:r>
              <a:r>
                <a:rPr lang="en-US" sz="3200" dirty="0">
                  <a:latin typeface="Calibri" pitchFamily="34" charset="0"/>
                </a:rPr>
                <a:t>: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Agents are trained on increasing subsets {1, 10, 100, 500, 1000} of the training set and tested on the testing set.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br>
                <a:rPr lang="en-US" sz="3200" dirty="0"/>
              </a:br>
              <a:endParaRPr lang="en-US" sz="3200" dirty="0"/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The experiments analyze whether these learned navigational abilities extend to unknown environments.</a:t>
              </a:r>
              <a:endParaRPr lang="en-US" sz="32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111A037-9A17-4659-835E-C4FA3FCCA6C3}"/>
                </a:ext>
              </a:extLst>
            </p:cNvPr>
            <p:cNvSpPr txBox="1"/>
            <p:nvPr/>
          </p:nvSpPr>
          <p:spPr>
            <a:xfrm>
              <a:off x="-5742231" y="20622299"/>
              <a:ext cx="6019800" cy="149930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798513" lvl="1" indent="-34290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i="1" dirty="0">
                  <a:latin typeface="Calibri" pitchFamily="34" charset="0"/>
                </a:rPr>
                <a:t>random goal, static spawn</a:t>
              </a:r>
              <a:endParaRPr lang="en-US" sz="3200" dirty="0">
                <a:latin typeface="Calibri" pitchFamily="34" charset="0"/>
              </a:endParaRPr>
            </a:p>
            <a:p>
              <a:pPr marL="798513" lvl="1" indent="-342900" algn="just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i="1" dirty="0">
                  <a:latin typeface="Calibri" pitchFamily="34" charset="0"/>
                </a:rPr>
                <a:t>random goal, random spawn</a:t>
              </a:r>
              <a:endParaRPr lang="en-US" sz="3200" dirty="0">
                <a:latin typeface="Calibri" pitchFamily="34" charset="0"/>
              </a:endParaRPr>
            </a:p>
            <a:p>
              <a:pPr>
                <a:spcAft>
                  <a:spcPts val="1200"/>
                </a:spcAft>
              </a:pPr>
              <a:endParaRPr lang="en-US" sz="3200" dirty="0"/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C1869E10-88F6-4A02-BEBC-D39391BC2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06284" y="19791070"/>
              <a:ext cx="7338834" cy="454075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CEA23B3-1354-4276-8780-B5654982A905}"/>
              </a:ext>
            </a:extLst>
          </p:cNvPr>
          <p:cNvGrpSpPr/>
          <p:nvPr/>
        </p:nvGrpSpPr>
        <p:grpSpPr>
          <a:xfrm>
            <a:off x="2715969" y="18198100"/>
            <a:ext cx="21808440" cy="7292969"/>
            <a:chOff x="11023962" y="13224003"/>
            <a:chExt cx="21826626" cy="5296256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0081B88-7C0C-4BA6-82D9-FB21C6AA7C7A}"/>
                </a:ext>
              </a:extLst>
            </p:cNvPr>
            <p:cNvGrpSpPr/>
            <p:nvPr/>
          </p:nvGrpSpPr>
          <p:grpSpPr>
            <a:xfrm>
              <a:off x="11023962" y="13224003"/>
              <a:ext cx="21808440" cy="5296253"/>
              <a:chOff x="11023962" y="11934495"/>
              <a:chExt cx="21808440" cy="6642437"/>
            </a:xfrm>
          </p:grpSpPr>
          <p:sp>
            <p:nvSpPr>
              <p:cNvPr id="17" name="Text Box 192">
                <a:extLst>
                  <a:ext uri="{FF2B5EF4-FFF2-40B4-BE49-F238E27FC236}">
                    <a16:creationId xmlns:a16="http://schemas.microsoft.com/office/drawing/2014/main" id="{95F1B6CA-63F0-4271-9F95-E4C00B1FE8B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023962" y="12790059"/>
                <a:ext cx="21808440" cy="578687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accent1">
                    <a:lumMod val="75000"/>
                  </a:schemeClr>
                </a:solidFill>
              </a:ln>
              <a:effectLst/>
            </p:spPr>
            <p:txBody>
              <a:bodyPr lIns="137137" tIns="137137" rIns="137137" bIns="137137">
                <a:noAutofit/>
              </a:bodyPr>
              <a:lstStyle>
                <a:lvl1pPr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/>
                <a:endParaRPr lang="en-US" sz="3200" dirty="0">
                  <a:latin typeface="Calibri" pitchFamily="34" charset="0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33E2B71F-2B70-485E-ADEC-22DE41ACF699}"/>
                  </a:ext>
                </a:extLst>
              </p:cNvPr>
              <p:cNvSpPr/>
              <p:nvPr/>
            </p:nvSpPr>
            <p:spPr>
              <a:xfrm>
                <a:off x="11023962" y="11934495"/>
                <a:ext cx="21808440" cy="855563"/>
              </a:xfrm>
              <a:prstGeom prst="rect">
                <a:avLst/>
              </a:prstGeom>
              <a:solidFill>
                <a:srgbClr val="00274C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68" tIns="34284" rIns="68568" bIns="34284" rtlCol="0" anchor="ctr"/>
              <a:lstStyle/>
              <a:p>
                <a:pPr algn="ctr"/>
                <a:r>
                  <a:rPr lang="en-US" sz="4400" b="1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rPr>
                  <a:t>Evaluation Metrics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969430E-39CD-456D-BB2B-F313CC4B19DE}"/>
                </a:ext>
              </a:extLst>
            </p:cNvPr>
            <p:cNvSpPr txBox="1"/>
            <p:nvPr/>
          </p:nvSpPr>
          <p:spPr>
            <a:xfrm>
              <a:off x="11041379" y="14020800"/>
              <a:ext cx="10868618" cy="73974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spcAft>
                  <a:spcPts val="1200"/>
                </a:spcAft>
              </a:pPr>
              <a:r>
                <a:rPr lang="en-US" sz="3200" b="1" dirty="0"/>
                <a:t>Latency 1:&gt;1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265941B-DA8E-4DC3-8ECE-1FFFD4CACEFD}"/>
                </a:ext>
              </a:extLst>
            </p:cNvPr>
            <p:cNvSpPr txBox="1"/>
            <p:nvPr/>
          </p:nvSpPr>
          <p:spPr>
            <a:xfrm>
              <a:off x="21947230" y="14020800"/>
              <a:ext cx="10903358" cy="53340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spcAft>
                  <a:spcPts val="1200"/>
                </a:spcAft>
              </a:pPr>
              <a:r>
                <a:rPr lang="en-US" sz="3200" b="1" dirty="0"/>
                <a:t>Distance Inefficiency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A7B6A5C-DA50-4B48-94C9-A305A2FE0671}"/>
                </a:ext>
              </a:extLst>
            </p:cNvPr>
            <p:cNvCxnSpPr>
              <a:cxnSpLocks/>
            </p:cNvCxnSpPr>
            <p:nvPr/>
          </p:nvCxnSpPr>
          <p:spPr>
            <a:xfrm>
              <a:off x="22082176" y="13906177"/>
              <a:ext cx="0" cy="46140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97897A6-F176-4669-8AAC-13309A383E32}"/>
                  </a:ext>
                </a:extLst>
              </p:cNvPr>
              <p:cNvSpPr txBox="1"/>
              <p:nvPr/>
            </p:nvSpPr>
            <p:spPr>
              <a:xfrm>
                <a:off x="2938068" y="20161534"/>
                <a:ext cx="10846500" cy="5329533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>
                  <a:spcAft>
                    <a:spcPts val="1200"/>
                  </a:spcAft>
                </a:pPr>
                <a:r>
                  <a:rPr lang="en-US" sz="3200" dirty="0"/>
                  <a:t>Definition: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𝑒𝑥𝑝𝑙𝑜𝑟𝑎𝑡𝑖𝑜𝑛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𝑡𝑖𝑚𝑒</m:t>
                        </m:r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𝑒𝑥𝑝𝑙𝑜𝑖𝑡𝑎𝑡𝑖𝑜𝑛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𝑡𝑖𝑚𝑒</m:t>
                        </m:r>
                      </m:den>
                    </m:f>
                  </m:oMath>
                </a14:m>
                <a:endParaRPr lang="en-US" sz="32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97897A6-F176-4669-8AAC-13309A383E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8068" y="20161534"/>
                <a:ext cx="10846500" cy="532953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2F2D6ECB-291B-46E8-A3F8-8F550B01B635}"/>
              </a:ext>
            </a:extLst>
          </p:cNvPr>
          <p:cNvGrpSpPr/>
          <p:nvPr/>
        </p:nvGrpSpPr>
        <p:grpSpPr>
          <a:xfrm>
            <a:off x="27736800" y="2634008"/>
            <a:ext cx="10332720" cy="10821872"/>
            <a:chOff x="274319" y="9442756"/>
            <a:chExt cx="10332720" cy="1082187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736BF32-E47A-4C3B-B033-4B6A0EA3A3F3}"/>
                </a:ext>
              </a:extLst>
            </p:cNvPr>
            <p:cNvSpPr/>
            <p:nvPr/>
          </p:nvSpPr>
          <p:spPr>
            <a:xfrm>
              <a:off x="274319" y="9442756"/>
              <a:ext cx="10332720" cy="685800"/>
            </a:xfrm>
            <a:prstGeom prst="rect">
              <a:avLst/>
            </a:prstGeom>
            <a:solidFill>
              <a:srgbClr val="00274C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8" tIns="34284" rIns="68568" bIns="34284" rtlCol="0" anchor="ctr"/>
            <a:lstStyle/>
            <a:p>
              <a:pPr algn="ctr"/>
              <a:r>
                <a:rPr lang="en-US" sz="4400" b="1" dirty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Objective and Contributions</a:t>
              </a:r>
            </a:p>
          </p:txBody>
        </p:sp>
        <p:sp>
          <p:nvSpPr>
            <p:cNvPr id="25" name="Text Box 190">
              <a:extLst>
                <a:ext uri="{FF2B5EF4-FFF2-40B4-BE49-F238E27FC236}">
                  <a16:creationId xmlns:a16="http://schemas.microsoft.com/office/drawing/2014/main" id="{20EFD7A8-01AF-4844-B63B-E3480D1D45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19" y="10123437"/>
              <a:ext cx="10332720" cy="1014119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>
                  <a:lumMod val="75000"/>
                </a:schemeClr>
              </a:solidFill>
            </a:ln>
            <a:effectLst/>
          </p:spPr>
          <p:txBody>
            <a:bodyPr wrap="square" lIns="347472" tIns="137137" rIns="429768" bIns="137137" anchor="t" anchorCtr="0">
              <a:spAutoFit/>
            </a:bodyPr>
            <a:lstStyle>
              <a:lvl1pPr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114300" algn="just" eaLnBrk="1" hangingPunct="1">
                <a:spcAft>
                  <a:spcPts val="1800"/>
                </a:spcAft>
              </a:pPr>
              <a:r>
                <a:rPr lang="en-US" sz="3200" b="1" dirty="0">
                  <a:latin typeface="Calibri" pitchFamily="34" charset="0"/>
                </a:rPr>
                <a:t>We empirically analyze </a:t>
              </a:r>
              <a:r>
                <a:rPr lang="en-US" sz="3200" b="1" dirty="0" err="1">
                  <a:latin typeface="Calibri" pitchFamily="34" charset="0"/>
                </a:rPr>
                <a:t>Mirowski</a:t>
              </a:r>
              <a:r>
                <a:rPr lang="en-US" sz="3200" b="1" dirty="0">
                  <a:latin typeface="Calibri" pitchFamily="34" charset="0"/>
                </a:rPr>
                <a:t> et. </a:t>
              </a:r>
              <a:r>
                <a:rPr lang="en-US" sz="3200" b="1" dirty="0" err="1">
                  <a:latin typeface="Calibri" pitchFamily="34" charset="0"/>
                </a:rPr>
                <a:t>al’s</a:t>
              </a:r>
              <a:r>
                <a:rPr lang="en-US" sz="3200" b="1" dirty="0">
                  <a:latin typeface="Calibri" pitchFamily="34" charset="0"/>
                </a:rPr>
                <a:t> (2016) </a:t>
              </a:r>
              <a:br>
                <a:rPr lang="en-US" sz="3200" b="1" dirty="0">
                  <a:latin typeface="Calibri" pitchFamily="34" charset="0"/>
                </a:rPr>
              </a:br>
              <a:r>
                <a:rPr lang="en-US" sz="3200" b="1" dirty="0">
                  <a:latin typeface="Calibri" pitchFamily="34" charset="0"/>
                </a:rPr>
                <a:t>NAV-A3C-D1-D2-L deep reinforcement learning method for navigation across a wide variety of environments and starting conditions and discover that learned navigational abilities do not generalize to previously unseen environments.</a:t>
              </a:r>
            </a:p>
            <a:p>
              <a:pPr marL="457200" indent="-342900" algn="just" eaLnBrk="1" hangingPunct="1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Motivations:</a:t>
              </a:r>
            </a:p>
            <a:p>
              <a:pPr marL="798513" lvl="1" indent="-342900" algn="just" eaLnBrk="1" hangingPunct="1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DRL-based navigation methods have demonstrated strong performance in learning to find a goal in challenging environments.</a:t>
              </a:r>
            </a:p>
            <a:p>
              <a:pPr marL="798513" lvl="1" indent="-342900" algn="just" eaLnBrk="1" hangingPunct="1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It is unknown whether agents thus trained are performing any path-planning or mapping in their navigation.</a:t>
              </a:r>
            </a:p>
            <a:p>
              <a:pPr marL="457200" indent="-342900" algn="just" eaLnBrk="1" hangingPunct="1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Contributions:</a:t>
              </a:r>
            </a:p>
            <a:p>
              <a:pPr marL="798513" lvl="1" indent="-342900" algn="just" eaLnBrk="1" hangingPunct="1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Empirical analysis of this method across a wide variety of environments and starting conditions. </a:t>
              </a:r>
            </a:p>
            <a:p>
              <a:pPr marL="798513" lvl="1" indent="-342900" algn="just" eaLnBrk="1" hangingPunct="1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Empirical analysis of the performance of this method on previously unseen environments.</a:t>
              </a:r>
            </a:p>
          </p:txBody>
        </p:sp>
      </p:grpSp>
      <p:sp>
        <p:nvSpPr>
          <p:cNvPr id="26" name="Speech Bubble: Oval 25">
            <a:extLst>
              <a:ext uri="{FF2B5EF4-FFF2-40B4-BE49-F238E27FC236}">
                <a16:creationId xmlns:a16="http://schemas.microsoft.com/office/drawing/2014/main" id="{899BDD5D-19CD-44A4-9B0B-F2795626DD7A}"/>
              </a:ext>
            </a:extLst>
          </p:cNvPr>
          <p:cNvSpPr/>
          <p:nvPr/>
        </p:nvSpPr>
        <p:spPr>
          <a:xfrm>
            <a:off x="879323" y="18112"/>
            <a:ext cx="9884714" cy="3874275"/>
          </a:xfrm>
          <a:prstGeom prst="wedgeEllipseCallout">
            <a:avLst>
              <a:gd name="adj1" fmla="val 24209"/>
              <a:gd name="adj2" fmla="val 594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14350" indent="-514350" algn="ctr">
              <a:buAutoNum type="arabicPeriod"/>
            </a:pPr>
            <a:r>
              <a:rPr lang="en-US" sz="2800" dirty="0"/>
              <a:t>Where is the Kitchen? (Mapping) </a:t>
            </a:r>
          </a:p>
          <a:p>
            <a:pPr marL="514350" indent="-514350" algn="ctr">
              <a:buAutoNum type="arabicPeriod"/>
            </a:pPr>
            <a:r>
              <a:rPr lang="en-US" sz="2800" dirty="0"/>
              <a:t>Where am I relative to Kitchen? (Localization) </a:t>
            </a:r>
          </a:p>
          <a:p>
            <a:pPr marL="514350" indent="-514350" algn="ctr">
              <a:buAutoNum type="arabicPeriod"/>
            </a:pPr>
            <a:r>
              <a:rPr lang="en-US" sz="2800" dirty="0"/>
              <a:t>What is the shortest path to Kitchen? (Path-planning) </a:t>
            </a:r>
          </a:p>
          <a:p>
            <a:pPr marL="514350" indent="-514350" algn="ctr">
              <a:buAutoNum type="arabicPeriod"/>
            </a:pPr>
            <a:r>
              <a:rPr lang="en-US" sz="2800" dirty="0"/>
              <a:t>How do I execute the shortest path? (Control)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62B5EC5-A27D-4F0C-88AB-DA29DAA53CE2}"/>
              </a:ext>
            </a:extLst>
          </p:cNvPr>
          <p:cNvGrpSpPr/>
          <p:nvPr/>
        </p:nvGrpSpPr>
        <p:grpSpPr>
          <a:xfrm>
            <a:off x="481936" y="13372490"/>
            <a:ext cx="24328784" cy="15454956"/>
            <a:chOff x="293665" y="22098548"/>
            <a:chExt cx="24328784" cy="782449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C7BFF6D-7B26-4080-9ED1-E5C62FD61472}"/>
                </a:ext>
              </a:extLst>
            </p:cNvPr>
            <p:cNvSpPr/>
            <p:nvPr/>
          </p:nvSpPr>
          <p:spPr>
            <a:xfrm>
              <a:off x="14289729" y="25248175"/>
              <a:ext cx="10332720" cy="685800"/>
            </a:xfrm>
            <a:prstGeom prst="rect">
              <a:avLst/>
            </a:prstGeom>
            <a:solidFill>
              <a:srgbClr val="00274C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8" tIns="34284" rIns="68568" bIns="34284" rtlCol="0" anchor="ctr"/>
            <a:lstStyle/>
            <a:p>
              <a:pPr algn="ctr"/>
              <a:r>
                <a:rPr lang="en-US" sz="4400" b="1" dirty="0">
                  <a:solidFill>
                    <a:schemeClr val="accent3">
                      <a:lumMod val="20000"/>
                      <a:lumOff val="80000"/>
                    </a:schemeClr>
                  </a:solidFill>
                </a:rPr>
                <a:t>Problem Statement</a:t>
              </a:r>
            </a:p>
          </p:txBody>
        </p:sp>
        <p:sp>
          <p:nvSpPr>
            <p:cNvPr id="29" name="Text Box 190">
              <a:extLst>
                <a:ext uri="{FF2B5EF4-FFF2-40B4-BE49-F238E27FC236}">
                  <a16:creationId xmlns:a16="http://schemas.microsoft.com/office/drawing/2014/main" id="{699E92ED-055C-46E6-9B8F-D5057DA771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665" y="22098548"/>
              <a:ext cx="10332720" cy="782449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>
                  <a:lumMod val="75000"/>
                </a:schemeClr>
              </a:solidFill>
            </a:ln>
            <a:effectLst/>
          </p:spPr>
          <p:txBody>
            <a:bodyPr wrap="square" lIns="457200" tIns="137137" rIns="457200" bIns="137137">
              <a:noAutofit/>
            </a:bodyPr>
            <a:lstStyle>
              <a:lvl1pPr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lvl="0" algn="just" eaLnBrk="1" hangingPunct="1">
                <a:spcAft>
                  <a:spcPts val="1200"/>
                </a:spcAft>
              </a:pPr>
              <a:r>
                <a:rPr lang="en-US" sz="3200" dirty="0">
                  <a:solidFill>
                    <a:prstClr val="black"/>
                  </a:solidFill>
                  <a:latin typeface="Calibri"/>
                </a:rPr>
                <a:t>In recent years, </a:t>
              </a:r>
              <a:r>
                <a:rPr lang="en-US" sz="3200" b="1" dirty="0">
                  <a:solidFill>
                    <a:prstClr val="black"/>
                  </a:solidFill>
                  <a:latin typeface="Calibri"/>
                </a:rPr>
                <a:t>deep reinforcement learning </a:t>
              </a:r>
              <a:r>
                <a:rPr lang="en-US" sz="3200" dirty="0">
                  <a:solidFill>
                    <a:prstClr val="black"/>
                  </a:solidFill>
                  <a:latin typeface="Calibri"/>
                </a:rPr>
                <a:t>for navigation has arisen as a potential alternative to SLAM methods. Unlike SLAM, it combines the tasks of </a:t>
              </a:r>
              <a:r>
                <a:rPr lang="en-US" sz="3200" b="1" dirty="0">
                  <a:solidFill>
                    <a:prstClr val="black"/>
                  </a:solidFill>
                  <a:latin typeface="Calibri"/>
                </a:rPr>
                <a:t>exploration</a:t>
              </a:r>
              <a:r>
                <a:rPr lang="en-US" sz="3200" dirty="0">
                  <a:solidFill>
                    <a:prstClr val="black"/>
                  </a:solidFill>
                  <a:latin typeface="Calibri"/>
                </a:rPr>
                <a:t> and </a:t>
              </a:r>
              <a:r>
                <a:rPr lang="en-US" sz="3200" b="1" dirty="0">
                  <a:solidFill>
                    <a:prstClr val="black"/>
                  </a:solidFill>
                  <a:latin typeface="Calibri"/>
                </a:rPr>
                <a:t>mapping </a:t>
              </a:r>
              <a:r>
                <a:rPr lang="en-US" sz="3200" dirty="0">
                  <a:solidFill>
                    <a:prstClr val="black"/>
                  </a:solidFill>
                  <a:latin typeface="Calibri"/>
                </a:rPr>
                <a:t>in to a single learning framework. </a:t>
              </a:r>
            </a:p>
            <a:p>
              <a:pPr lvl="0" algn="just" eaLnBrk="1" hangingPunct="1">
                <a:spcAft>
                  <a:spcPts val="1200"/>
                </a:spcAft>
              </a:pPr>
              <a:r>
                <a:rPr lang="en-US" sz="3200" dirty="0">
                  <a:solidFill>
                    <a:prstClr val="black"/>
                  </a:solidFill>
                  <a:latin typeface="Calibri"/>
                </a:rPr>
                <a:t>Agents are trained on pure vision based monocular input. The model utilized is a modified version of the </a:t>
              </a:r>
              <a:r>
                <a:rPr lang="en-US" sz="3200" b="1" dirty="0">
                  <a:solidFill>
                    <a:prstClr val="black"/>
                  </a:solidFill>
                  <a:latin typeface="Calibri"/>
                </a:rPr>
                <a:t>NAV-A3C-D1-D2-L</a:t>
              </a:r>
              <a:r>
                <a:rPr lang="en-US" sz="3200" dirty="0">
                  <a:solidFill>
                    <a:prstClr val="black"/>
                  </a:solidFill>
                  <a:latin typeface="Calibri"/>
                </a:rPr>
                <a:t> architecture.</a:t>
              </a:r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E7723AEB-7986-460F-8A88-0A5BF10592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0" y="26136600"/>
            <a:ext cx="2929967" cy="498993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A2FA514-6578-4BC8-9819-2DC47FC0E83A}"/>
                  </a:ext>
                </a:extLst>
              </p:cNvPr>
              <p:cNvSpPr txBox="1"/>
              <p:nvPr/>
            </p:nvSpPr>
            <p:spPr>
              <a:xfrm>
                <a:off x="762000" y="21372175"/>
                <a:ext cx="5181600" cy="1078422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lvl="0">
                  <a:spcAft>
                    <a:spcPts val="1200"/>
                  </a:spcAft>
                </a:pPr>
                <a:r>
                  <a:rPr lang="en-US" sz="3200" dirty="0">
                    <a:solidFill>
                      <a:prstClr val="black"/>
                    </a:solidFill>
                  </a:rPr>
                  <a:t>Environment:</a:t>
                </a:r>
              </a:p>
              <a:p>
                <a:pPr marL="457200" lvl="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3200" dirty="0">
                    <a:solidFill>
                      <a:prstClr val="black"/>
                    </a:solidFill>
                  </a:rPr>
                  <a:t>Utilizes </a:t>
                </a:r>
                <a:r>
                  <a:rPr lang="en-US" sz="3200" dirty="0" err="1">
                    <a:solidFill>
                      <a:prstClr val="black"/>
                    </a:solidFill>
                  </a:rPr>
                  <a:t>Deepmind</a:t>
                </a:r>
                <a:r>
                  <a:rPr lang="en-US" sz="3200" dirty="0">
                    <a:solidFill>
                      <a:prstClr val="black"/>
                    </a:solidFill>
                  </a:rPr>
                  <a:t> Lab [2].</a:t>
                </a:r>
              </a:p>
              <a:p>
                <a:pPr marL="457200" lvl="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solidFill>
                      <a:prstClr val="black"/>
                    </a:solidFill>
                  </a:rPr>
                  <a:t>Randomly</a:t>
                </a:r>
                <a:r>
                  <a:rPr lang="en-US" sz="3200" dirty="0">
                    <a:solidFill>
                      <a:prstClr val="black"/>
                    </a:solidFill>
                  </a:rPr>
                  <a:t> generated environments.</a:t>
                </a:r>
              </a:p>
              <a:p>
                <a:pPr marL="457200" lvl="0" indent="-457200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3200" dirty="0">
                    <a:solidFill>
                      <a:prstClr val="black"/>
                    </a:solidFill>
                  </a:rPr>
                  <a:t>Agents tasked with learning to repeatedly find the goal to maximize reward.</a:t>
                </a:r>
              </a:p>
              <a:p>
                <a:pPr lvl="0">
                  <a:spcAft>
                    <a:spcPts val="1200"/>
                  </a:spcAft>
                </a:pPr>
                <a:r>
                  <a:rPr lang="en-US" sz="3200" dirty="0">
                    <a:solidFill>
                      <a:prstClr val="black"/>
                    </a:solidFill>
                  </a:rPr>
                  <a:t>Model Inputs:</a:t>
                </a:r>
              </a:p>
              <a:p>
                <a:pPr marL="457200" lvl="0" indent="-457200" algn="just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prstClr val="black"/>
                    </a:solidFill>
                  </a:rPr>
                  <a:t> - RGB monocular view</a:t>
                </a:r>
              </a:p>
              <a:p>
                <a:pPr marL="457200" lvl="0" indent="-457200" algn="just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prstClr val="black"/>
                    </a:solidFill>
                  </a:rPr>
                  <a:t> - previous reward</a:t>
                </a:r>
              </a:p>
              <a:p>
                <a:pPr marL="457200" lvl="0" indent="-457200" algn="just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prstClr val="black"/>
                    </a:solidFill>
                  </a:rPr>
                  <a:t> - previous action</a:t>
                </a:r>
              </a:p>
              <a:p>
                <a:pPr lvl="0" algn="just">
                  <a:spcAft>
                    <a:spcPts val="1200"/>
                  </a:spcAft>
                </a:pPr>
                <a:r>
                  <a:rPr lang="en-US" sz="3200" dirty="0">
                    <a:solidFill>
                      <a:prstClr val="black"/>
                    </a:solidFill>
                  </a:rPr>
                  <a:t>Model Outputs:</a:t>
                </a:r>
              </a:p>
              <a:p>
                <a:pPr marL="457200" indent="-457200" algn="just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sz="3200"/>
                          <m:t>π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prstClr val="black"/>
                    </a:solidFill>
                  </a:rPr>
                  <a:t> - policy</a:t>
                </a:r>
              </a:p>
              <a:p>
                <a:pPr marL="457200" indent="-457200" algn="just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prstClr val="black"/>
                    </a:solidFill>
                  </a:rPr>
                  <a:t> - value function</a:t>
                </a:r>
              </a:p>
              <a:p>
                <a:pPr marL="457200" indent="-457200" algn="just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en-US" sz="3200" dirty="0">
                    <a:solidFill>
                      <a:prstClr val="black"/>
                    </a:solidFill>
                  </a:rPr>
                  <a:t>L -   loop closure signal</a:t>
                </a:r>
              </a:p>
              <a:p>
                <a:pPr marL="457200" indent="-457200" algn="just"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2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prstClr val="black"/>
                    </a:solidFill>
                  </a:rPr>
                  <a:t> - depth prediction</a:t>
                </a:r>
              </a:p>
              <a:p>
                <a:pPr>
                  <a:spcAft>
                    <a:spcPts val="1200"/>
                  </a:spcAft>
                </a:pPr>
                <a:endParaRPr lang="en-US" sz="32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A2FA514-6578-4BC8-9819-2DC47FC0E8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0" y="21372175"/>
                <a:ext cx="5181600" cy="10784225"/>
              </a:xfrm>
              <a:prstGeom prst="rect">
                <a:avLst/>
              </a:prstGeom>
              <a:blipFill>
                <a:blip r:embed="rId6"/>
                <a:stretch>
                  <a:fillRect l="-2941" t="-735" r="-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05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8">
      <a:dk1>
        <a:sysClr val="windowText" lastClr="000000"/>
      </a:dk1>
      <a:lt1>
        <a:sysClr val="window" lastClr="FFFFFF"/>
      </a:lt1>
      <a:dk2>
        <a:srgbClr val="00274D"/>
      </a:dk2>
      <a:lt2>
        <a:srgbClr val="EEECE1"/>
      </a:lt2>
      <a:accent1>
        <a:srgbClr val="244061"/>
      </a:accent1>
      <a:accent2>
        <a:srgbClr val="C0504D"/>
      </a:accent2>
      <a:accent3>
        <a:srgbClr val="242424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noAutofit/>
      </a:bodyPr>
      <a:lstStyle>
        <a:defPPr>
          <a:spcAft>
            <a:spcPts val="1200"/>
          </a:spcAft>
          <a:defRPr sz="3200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5450</TotalTime>
  <Words>457</Words>
  <Application>Microsoft Office PowerPoint</Application>
  <PresentationFormat>Custom</PresentationFormat>
  <Paragraphs>81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Cambria Math</vt:lpstr>
      <vt:lpstr>Courier New</vt:lpstr>
      <vt:lpstr>High Tower Text</vt:lpstr>
      <vt:lpstr>Office Theme</vt:lpstr>
      <vt:lpstr>PowerPoint Presentation</vt:lpstr>
      <vt:lpstr>PowerPoint Presentation</vt:lpstr>
    </vt:vector>
  </TitlesOfParts>
  <Company>Genigraphics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Szeto</dc:creator>
  <dc:description>Quality poster printing
www.genigraphics.com
1-800-790-4001</dc:description>
  <cp:lastModifiedBy>Vikas</cp:lastModifiedBy>
  <cp:revision>469</cp:revision>
  <cp:lastPrinted>2013-02-12T02:21:55Z</cp:lastPrinted>
  <dcterms:created xsi:type="dcterms:W3CDTF">2013-02-10T21:14:48Z</dcterms:created>
  <dcterms:modified xsi:type="dcterms:W3CDTF">2017-11-07T06:08:19Z</dcterms:modified>
</cp:coreProperties>
</file>

<file path=docProps/thumbnail.jpeg>
</file>